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78" r:id="rId24"/>
    <p:sldId id="280" r:id="rId25"/>
    <p:sldId id="281" r:id="rId26"/>
    <p:sldId id="284" r:id="rId27"/>
    <p:sldId id="285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anchor="t" anchorCtr="1"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r>
              <a:rPr lang="ru-RU" sz="24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ПОКАЗНИКИ ЗАХВОРЮВАНОСТІ ДІТЕЙ </a:t>
            </a:r>
          </a:p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r>
              <a:rPr lang="ru-RU" sz="240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 2013 - 2015 РОКИ</a:t>
            </a:r>
          </a:p>
        </c:rich>
      </c:tx>
      <c:layout>
        <c:manualLayout>
          <c:xMode val="edge"/>
          <c:yMode val="edge"/>
          <c:x val="0.14253285543608141"/>
          <c:y val="2.9442691903259762E-2"/>
        </c:manualLayout>
      </c:layout>
      <c:spPr>
        <a:noFill/>
        <a:ln>
          <a:noFill/>
        </a:ln>
      </c:spPr>
    </c:title>
    <c:view3D>
      <c:rAngAx val="1"/>
    </c:view3D>
    <c:plotArea>
      <c:layout>
        <c:manualLayout>
          <c:layoutTarget val="inner"/>
          <c:xMode val="edge"/>
          <c:yMode val="edge"/>
          <c:x val="9.1187918542222746E-2"/>
          <c:y val="0.25569868137740392"/>
          <c:w val="0.82052767855957565"/>
          <c:h val="0.569411099061718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Лист1!$A$2:$A$4</c:f>
              <c:strCache>
                <c:ptCount val="3"/>
                <c:pt idx="0">
                  <c:v>Новонароджені</c:v>
                </c:pt>
                <c:pt idx="1">
                  <c:v>Діти 1-го року життя</c:v>
                </c:pt>
                <c:pt idx="2">
                  <c:v>Первинна захворюваність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171.8</c:v>
                </c:pt>
                <c:pt idx="1">
                  <c:v>1572.4</c:v>
                </c:pt>
                <c:pt idx="2">
                  <c:v>1494.6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C00000"/>
            </a:solidFill>
          </c:spPr>
          <c:cat>
            <c:strRef>
              <c:f>Лист1!$A$2:$A$4</c:f>
              <c:strCache>
                <c:ptCount val="3"/>
                <c:pt idx="0">
                  <c:v>Новонароджені</c:v>
                </c:pt>
                <c:pt idx="1">
                  <c:v>Діти 1-го року життя</c:v>
                </c:pt>
                <c:pt idx="2">
                  <c:v>Первинна захворюваність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143.6</c:v>
                </c:pt>
                <c:pt idx="1">
                  <c:v>1247.3</c:v>
                </c:pt>
                <c:pt idx="2">
                  <c:v>1394.4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Лист1!$A$2:$A$4</c:f>
              <c:strCache>
                <c:ptCount val="3"/>
                <c:pt idx="0">
                  <c:v>Новонароджені</c:v>
                </c:pt>
                <c:pt idx="1">
                  <c:v>Діти 1-го року життя</c:v>
                </c:pt>
                <c:pt idx="2">
                  <c:v>Первинна захворюваність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167.8</c:v>
                </c:pt>
                <c:pt idx="1">
                  <c:v>1135.3</c:v>
                </c:pt>
                <c:pt idx="2">
                  <c:v>1238.8</c:v>
                </c:pt>
              </c:numCache>
            </c:numRef>
          </c:val>
        </c:ser>
        <c:shape val="box"/>
        <c:axId val="63673088"/>
        <c:axId val="63674624"/>
        <c:axId val="0"/>
      </c:bar3DChart>
      <c:catAx>
        <c:axId val="63673088"/>
        <c:scaling>
          <c:orientation val="minMax"/>
        </c:scaling>
        <c:axPos val="b"/>
        <c:tickLblPos val="nextTo"/>
        <c:spPr>
          <a:noFill/>
          <a:ln>
            <a:noFill/>
          </a:ln>
        </c:spPr>
        <c:txPr>
          <a:bodyPr/>
          <a:lstStyle/>
          <a:p>
            <a:pPr>
              <a:defRPr sz="2000" b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3674624"/>
        <c:crosses val="autoZero"/>
        <c:lblAlgn val="ctr"/>
        <c:lblOffset val="100"/>
      </c:catAx>
      <c:valAx>
        <c:axId val="6367462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367308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3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диспансеризації</c:v>
                </c:pt>
              </c:strCache>
            </c:strRef>
          </c:tx>
          <c:dPt>
            <c:idx val="0"/>
            <c:spPr>
              <a:solidFill>
                <a:srgbClr val="0000FF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Органи травлення</c:v>
                </c:pt>
                <c:pt idx="1">
                  <c:v>Вроджені аномалії</c:v>
                </c:pt>
                <c:pt idx="2">
                  <c:v>Органи зору</c:v>
                </c:pt>
                <c:pt idx="3">
                  <c:v>Ендокринна система</c:v>
                </c:pt>
                <c:pt idx="4">
                  <c:v>Органи дихання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63.2</c:v>
                </c:pt>
                <c:pt idx="1">
                  <c:v>41.8</c:v>
                </c:pt>
                <c:pt idx="2">
                  <c:v>24.7</c:v>
                </c:pt>
                <c:pt idx="3">
                  <c:v>23.5</c:v>
                </c:pt>
                <c:pt idx="4">
                  <c:v>22.1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8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інвалідності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Комсомольський р-н</c:v>
                </c:pt>
              </c:strCache>
            </c:strRef>
          </c:tx>
          <c:spPr>
            <a:solidFill>
              <a:srgbClr val="0000FF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179.2</c:v>
                </c:pt>
                <c:pt idx="1">
                  <c:v>176.8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Дніпровський р-н</c:v>
                </c:pt>
              </c:strCache>
            </c:strRef>
          </c:tx>
          <c:spPr>
            <a:solidFill>
              <a:srgbClr val="C00000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173</c:v>
                </c:pt>
                <c:pt idx="1">
                  <c:v>176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Суворовський р-н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191.6</c:v>
                </c:pt>
                <c:pt idx="1">
                  <c:v>179.9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М. Херсон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196.6</c:v>
                </c:pt>
                <c:pt idx="1">
                  <c:v>176.8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Область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185.7</c:v>
                </c:pt>
                <c:pt idx="1">
                  <c:v>162.80000000000001</c:v>
                </c:pt>
              </c:numCache>
            </c:numRef>
          </c:val>
        </c:ser>
        <c:shape val="box"/>
        <c:axId val="88938368"/>
        <c:axId val="88939904"/>
        <c:axId val="0"/>
      </c:bar3DChart>
      <c:catAx>
        <c:axId val="88938368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8939904"/>
        <c:crosses val="autoZero"/>
        <c:auto val="1"/>
        <c:lblAlgn val="ctr"/>
        <c:lblOffset val="100"/>
      </c:catAx>
      <c:valAx>
        <c:axId val="8893990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893836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rgbClr val="7030A0"/>
                </a:solidFill>
              </a:defRPr>
            </a:pPr>
            <a:r>
              <a:rPr lang="ru-RU" sz="28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первинної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інвалідності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Комсомольський р-н</c:v>
                </c:pt>
              </c:strCache>
            </c:strRef>
          </c:tx>
          <c:spPr>
            <a:solidFill>
              <a:srgbClr val="0000FF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18.2</c:v>
                </c:pt>
                <c:pt idx="1">
                  <c:v>26.8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Дніпровський р-н</c:v>
                </c:pt>
              </c:strCache>
            </c:strRef>
          </c:tx>
          <c:spPr>
            <a:solidFill>
              <a:srgbClr val="C00000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19.899999999999999</c:v>
                </c:pt>
                <c:pt idx="1">
                  <c:v>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Суворовський р-н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29.3</c:v>
                </c:pt>
                <c:pt idx="1">
                  <c:v>21.7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м. Херсон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22.9</c:v>
                </c:pt>
                <c:pt idx="1">
                  <c:v>25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Область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23.1</c:v>
                </c:pt>
                <c:pt idx="1">
                  <c:v>21.1</c:v>
                </c:pt>
              </c:numCache>
            </c:numRef>
          </c:val>
        </c:ser>
        <c:shape val="box"/>
        <c:axId val="88976384"/>
        <c:axId val="88994560"/>
        <c:axId val="0"/>
      </c:bar3DChart>
      <c:catAx>
        <c:axId val="88976384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8994560"/>
        <c:crosses val="autoZero"/>
        <c:auto val="1"/>
        <c:lblAlgn val="ctr"/>
        <c:lblOffset val="100"/>
      </c:catAx>
      <c:valAx>
        <c:axId val="8899456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897638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/>
            </a:pPr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Структура виявлених патологій </a:t>
            </a:r>
          </a:p>
          <a:p>
            <a:pPr>
              <a:defRPr sz="2800"/>
            </a:pPr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під час профілактичних оглядів</a:t>
            </a:r>
          </a:p>
        </c:rich>
      </c:tx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виявлених патологій під час профілактичних оглядів</c:v>
                </c:pt>
              </c:strCache>
            </c:strRef>
          </c:tx>
          <c:dPt>
            <c:idx val="0"/>
            <c:spPr>
              <a:solidFill>
                <a:srgbClr val="0000FF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7.7869060127038509E-2"/>
                  <c:y val="-0.12384432670617819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Кістково-м’язова система </c:v>
                </c:pt>
                <c:pt idx="1">
                  <c:v>Органи зору</c:v>
                </c:pt>
                <c:pt idx="2">
                  <c:v>Нервова система </c:v>
                </c:pt>
                <c:pt idx="3">
                  <c:v>Органи дихання</c:v>
                </c:pt>
                <c:pt idx="4">
                  <c:v>Серцево-судинна система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16.7</c:v>
                </c:pt>
                <c:pt idx="1">
                  <c:v>10</c:v>
                </c:pt>
                <c:pt idx="2">
                  <c:v>3.7</c:v>
                </c:pt>
                <c:pt idx="3">
                  <c:v>3.1</c:v>
                </c:pt>
                <c:pt idx="4">
                  <c:v>2.4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3200"/>
            </a:pPr>
            <a:r>
              <a:rPr lang="ru-RU" sz="32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Показники малюкової смертності</a:t>
            </a:r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Комсомольський р-н</c:v>
                </c:pt>
              </c:strCache>
            </c:strRef>
          </c:tx>
          <c:spPr>
            <a:solidFill>
              <a:srgbClr val="0000FF"/>
            </a:solidFill>
          </c:spPr>
          <c:cat>
            <c:strRef>
              <c:f>Лист1!$A$2:$A$3</c:f>
              <c:strCache>
                <c:ptCount val="2"/>
                <c:pt idx="0">
                  <c:v>2014 рік</c:v>
                </c:pt>
                <c:pt idx="1">
                  <c:v>2015 рік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6.05</c:v>
                </c:pt>
                <c:pt idx="1">
                  <c:v>5.1499999999999995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Дніпровський р-н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Лист1!$A$2:$A$3</c:f>
              <c:strCache>
                <c:ptCount val="2"/>
                <c:pt idx="0">
                  <c:v>2014 рік</c:v>
                </c:pt>
                <c:pt idx="1">
                  <c:v>2015 рік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8.31</c:v>
                </c:pt>
                <c:pt idx="1">
                  <c:v>5.4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Суворовський р-н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Лист1!$A$2:$A$3</c:f>
              <c:strCache>
                <c:ptCount val="2"/>
                <c:pt idx="0">
                  <c:v>2014 рік</c:v>
                </c:pt>
                <c:pt idx="1">
                  <c:v>2015 рік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5.48</c:v>
                </c:pt>
                <c:pt idx="1">
                  <c:v>12.75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м. Херсон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Лист1!$A$2:$A$3</c:f>
              <c:strCache>
                <c:ptCount val="2"/>
                <c:pt idx="0">
                  <c:v>2014 рік</c:v>
                </c:pt>
                <c:pt idx="1">
                  <c:v>2015 рік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7.1099999999999985</c:v>
                </c:pt>
                <c:pt idx="1">
                  <c:v>8.0300000000000011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Область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Лист1!$A$2:$A$3</c:f>
              <c:strCache>
                <c:ptCount val="2"/>
                <c:pt idx="0">
                  <c:v>2014 рік</c:v>
                </c:pt>
                <c:pt idx="1">
                  <c:v>2015 рік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8.34</c:v>
                </c:pt>
                <c:pt idx="1">
                  <c:v>8.0400000000000009</c:v>
                </c:pt>
              </c:numCache>
            </c:numRef>
          </c:val>
        </c:ser>
        <c:shape val="box"/>
        <c:axId val="89800704"/>
        <c:axId val="89802240"/>
        <c:axId val="0"/>
      </c:bar3DChart>
      <c:catAx>
        <c:axId val="89800704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802240"/>
        <c:crosses val="autoZero"/>
        <c:auto val="1"/>
        <c:lblAlgn val="ctr"/>
        <c:lblOffset val="100"/>
      </c:catAx>
      <c:valAx>
        <c:axId val="89802240"/>
        <c:scaling>
          <c:orientation val="minMax"/>
        </c:scaling>
        <c:axPos val="l"/>
        <c:majorGridlines/>
        <c:numFmt formatCode="General" sourceLinked="1"/>
        <c:tickLblPos val="nextTo"/>
        <c:crossAx val="89800704"/>
        <c:crosses val="autoZero"/>
        <c:crossBetween val="between"/>
      </c:valAx>
    </c:plotArea>
    <c:legend>
      <c:legendPos val="r"/>
      <c:txPr>
        <a:bodyPr/>
        <a:lstStyle/>
        <a:p>
          <a:pPr>
            <a:defRPr sz="2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8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Показники перинатальної смертності</a:t>
            </a:r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Комсомольський р-н</c:v>
                </c:pt>
              </c:strCache>
            </c:strRef>
          </c:tx>
          <c:spPr>
            <a:solidFill>
              <a:srgbClr val="0000FF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7.7</c:v>
                </c:pt>
                <c:pt idx="1">
                  <c:v>6.8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Дніпровський р-н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6.9</c:v>
                </c:pt>
                <c:pt idx="1">
                  <c:v>6.3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Суворовський р-н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13.4</c:v>
                </c:pt>
                <c:pt idx="1">
                  <c:v>5.3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м. Херсон</c:v>
                </c:pt>
              </c:strCache>
            </c:strRef>
          </c:tx>
          <c:spPr>
            <a:solidFill>
              <a:srgbClr val="9933FF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9.5</c:v>
                </c:pt>
                <c:pt idx="1">
                  <c:v>6.1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Область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Лист1!$A$2:$A$3</c:f>
              <c:strCache>
                <c:ptCount val="2"/>
                <c:pt idx="0">
                  <c:v>2015 рік</c:v>
                </c:pt>
                <c:pt idx="1">
                  <c:v>2014 рік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9.4</c:v>
                </c:pt>
                <c:pt idx="1">
                  <c:v>9</c:v>
                </c:pt>
              </c:numCache>
            </c:numRef>
          </c:val>
        </c:ser>
        <c:shape val="box"/>
        <c:axId val="89834624"/>
        <c:axId val="89836160"/>
        <c:axId val="0"/>
      </c:bar3DChart>
      <c:catAx>
        <c:axId val="89834624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836160"/>
        <c:crosses val="autoZero"/>
        <c:auto val="1"/>
        <c:lblAlgn val="ctr"/>
        <c:lblOffset val="100"/>
      </c:catAx>
      <c:valAx>
        <c:axId val="8983616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834624"/>
        <c:crosses val="autoZero"/>
        <c:crossBetween val="between"/>
      </c:valAx>
    </c:plotArea>
    <c:legend>
      <c:legendPos val="r"/>
      <c:txPr>
        <a:bodyPr/>
        <a:lstStyle/>
        <a:p>
          <a:pPr>
            <a:defRPr sz="2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F4DB-A233-4081-A591-57289FCD7EEE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0A2DA1-14D0-4939-B4AA-A5BEB8C90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F4DB-A233-4081-A591-57289FCD7EEE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2DA1-14D0-4939-B4AA-A5BEB8C90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F4DB-A233-4081-A591-57289FCD7EEE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2DA1-14D0-4939-B4AA-A5BEB8C90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F4DB-A233-4081-A591-57289FCD7EEE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0A2DA1-14D0-4939-B4AA-A5BEB8C90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F4DB-A233-4081-A591-57289FCD7EEE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2DA1-14D0-4939-B4AA-A5BEB8C901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F4DB-A233-4081-A591-57289FCD7EEE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2DA1-14D0-4939-B4AA-A5BEB8C90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F4DB-A233-4081-A591-57289FCD7EEE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E0A2DA1-14D0-4939-B4AA-A5BEB8C901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F4DB-A233-4081-A591-57289FCD7EEE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2DA1-14D0-4939-B4AA-A5BEB8C90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F4DB-A233-4081-A591-57289FCD7EEE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2DA1-14D0-4939-B4AA-A5BEB8C90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F4DB-A233-4081-A591-57289FCD7EEE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2DA1-14D0-4939-B4AA-A5BEB8C90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F4DB-A233-4081-A591-57289FCD7EEE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2DA1-14D0-4939-B4AA-A5BEB8C901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BBF4DB-A233-4081-A591-57289FCD7EEE}" type="datetimeFigureOut">
              <a:rPr lang="ru-RU" smtClean="0"/>
              <a:pPr/>
              <a:t>04.03.2016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0A2DA1-14D0-4939-B4AA-A5BEB8C901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8715436" cy="55092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Аналіз основних рейтингових показників стану здоров’я дітей за результатами профілактичних оглядів та диспансеризації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КЗ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«Херсонська міська</a:t>
            </a:r>
            <a:r>
              <a:rPr kumimoji="0" lang="uk-UA" sz="44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клінічна  лікарня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ім. А. і О. Тропіних»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12 місяців 2015 року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14282" y="142852"/>
            <a:ext cx="8715436" cy="621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000"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Одним з найважливіших розділів роботи педіатричної служби є диспансерне спостереження за хворими дітьми та диспансеризація здорових дітей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диспансерному обліку з приводу хронічних</a:t>
            </a:r>
            <a:r>
              <a:rPr kumimoji="0" lang="uk-UA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захворювань або вроджених аномалій розвитку діти від 0 до 18 років знаходяться в 5914 випадках</a:t>
            </a:r>
            <a:r>
              <a:rPr kumimoji="0" lang="uk-UA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(5975),</a:t>
            </a:r>
            <a:r>
              <a:rPr kumimoji="0" lang="uk-UA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 269,7 на 1 тис. (275,9).</a:t>
            </a:r>
            <a:r>
              <a:rPr lang="uk-UA" sz="2800" dirty="0"/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000" algn="just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Кількість вперше взятих на «Д» облік зросла на 12,3% і склала 70,9 проти 63,1. Питома вага знятих з одужанням зросла на 9,8% і склала 21,2 проти 19,3.</a:t>
            </a:r>
          </a:p>
          <a:p>
            <a:pPr lvl="0" indent="450000"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структурі диспансеризації за підсумками 2015 року на 1 тис. дитячого населення: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85720" y="285728"/>
          <a:ext cx="8572560" cy="628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42844" y="142853"/>
            <a:ext cx="8786874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Під наглядом лікарів  району знаходиться 393 дитини-інваліда. (Дніпровський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р-н –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329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дітей,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Суворовський р-н – 366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дітей).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Показник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загальної інвалідності – 179,2 (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176,8 у 2014р.).  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Дніпровський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р-н – 173,0 ( 176,0 в 2014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році);</a:t>
            </a:r>
          </a:p>
          <a:p>
            <a:pPr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Суворовський р-н – 191,6 (179,9 в 2014 році);</a:t>
            </a:r>
          </a:p>
          <a:p>
            <a:pPr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Обласний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показник –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185,66 (162,80- 2014 р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pPr algn="just">
              <a:buFontTx/>
              <a:buChar char="-"/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Міський показник –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193,63 (176,85 – 2014 р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uk-UA" sz="2800" dirty="0"/>
              <a:t> </a:t>
            </a:r>
            <a:endParaRPr lang="uk-UA" sz="2800" dirty="0" smtClean="0"/>
          </a:p>
          <a:p>
            <a:pPr indent="457200"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Показник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первинної інвалідності –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18,2 (26,8 – у 2014 році). 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Дніпровський р-н – 19,9 (20,0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 2014 році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Суворовський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р-н –  29,3 ( 21,7  в 2014 році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Обласний показник –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23,13 (21,12– 2014 р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.); </a:t>
            </a:r>
          </a:p>
          <a:p>
            <a:pPr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Міський показник –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22,98 (25,01 –2014 р.).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85720" y="142852"/>
          <a:ext cx="8643998" cy="6500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14282" y="214290"/>
          <a:ext cx="8715436" cy="6429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42844" y="214290"/>
            <a:ext cx="900115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 eaLnBrk="0" fontAlgn="base" hangingPunct="0">
              <a:tabLst>
                <a:tab pos="800100" algn="l"/>
              </a:tabLst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Вперше вийшли на інвалідність у 2015 році 40 дітей (58 у 2014 року). Дніпровський р-н – 38 (38  в 2014 році), Суворовський р-н – 56 дітей ( 41 в 2014 році).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Для оздоровлення дітей використовуються усі наявні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можливості: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денних стаціонарах оздоровлено 3295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дітей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проти 3289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на 6 більше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). Дніпровський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р-н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– 893 дитини,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Суворовський р-н – 710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дітей;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санаторіях Херсонської області оздоровлено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324 дитини 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проти 272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на 52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більше). Дніпровський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р-н –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368 дітей,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Суворовський р-н –  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299 дітей;</a:t>
            </a:r>
          </a:p>
          <a:p>
            <a:pPr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республіканських санаторіях –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88дітей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проти 32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на 56 більше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). Дніпровський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р-н –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81 дитина,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Суворовський р-н –  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70 дітей.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3248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indent="355600" algn="just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kumimoji="0" lang="uk-UA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Перевага в оздоровленні надається дітям пільгової категорії, яких на кінець 2015 року: </a:t>
            </a:r>
            <a:endParaRPr lang="ru-RU" sz="27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5560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28600" algn="l"/>
              </a:tabLst>
            </a:pPr>
            <a:r>
              <a:rPr kumimoji="0" lang="uk-UA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393 дітей – інвалідів (383);</a:t>
            </a: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uk-UA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 постраждалих від наслідків аварії на ЧАЕС (17);</a:t>
            </a: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uk-UA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146 дітей-сиріт  та позбавлених батьківського піклування;</a:t>
            </a: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uk-UA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1148 дітей  з багатодітних родин (387 сімей);</a:t>
            </a: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kumimoji="0" lang="uk-UA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77 дітей з соціально-неспроможних родин.</a:t>
            </a:r>
          </a:p>
          <a:p>
            <a:pPr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безкоштовне лікування дітей за пільговими рецептами витрачено 470377,77 грн. (392 792,94 грн. – 2014 року), в тому числі на Ювенільний </a:t>
            </a:r>
            <a:r>
              <a:rPr kumimoji="0" lang="uk-UA" sz="2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ревматоїдний</a:t>
            </a:r>
            <a:r>
              <a:rPr kumimoji="0" lang="uk-UA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артрит 232349грн., </a:t>
            </a:r>
            <a:r>
              <a:rPr kumimoji="0" lang="uk-UA" sz="2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фенілкетонурію</a:t>
            </a:r>
            <a:r>
              <a:rPr kumimoji="0" lang="uk-UA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38774грн.</a:t>
            </a:r>
            <a:r>
              <a:rPr lang="uk-UA" sz="2700" dirty="0" smtClean="0"/>
              <a:t> </a:t>
            </a:r>
            <a:r>
              <a:rPr lang="uk-UA" sz="2700" dirty="0" smtClean="0">
                <a:latin typeface="Times New Roman" pitchFamily="18" charset="0"/>
                <a:cs typeface="Times New Roman" pitchFamily="18" charset="0"/>
              </a:rPr>
              <a:t>(Дніпровський р-н -312478 грн., Суворовський р-н 489431 грн.).</a:t>
            </a: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безкоштовне харчування дітей, народжених від ВІЛ-інфікованих матерів </a:t>
            </a:r>
            <a:r>
              <a:rPr kumimoji="0" lang="uk-UA" sz="2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uk-UA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74,201 тис. грн. (23,9 тис. грн.  – 2014 році).</a:t>
            </a:r>
            <a:endParaRPr kumimoji="0" lang="uk-UA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698652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432000" algn="just"/>
            <a:r>
              <a:rPr lang="uk-UA" sz="2700" dirty="0" smtClean="0">
                <a:latin typeface="Times New Roman" pitchFamily="18" charset="0"/>
                <a:cs typeface="Times New Roman" pitchFamily="18" charset="0"/>
              </a:rPr>
              <a:t>Значним </a:t>
            </a: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розділом роботи педіатричної служби є імунопрофілактика. Вакцинація дітей проводиться згідно плану. Питання імунізації відпрацьовані. </a:t>
            </a:r>
            <a:endParaRPr lang="uk-UA" sz="2700" dirty="0" smtClean="0">
              <a:latin typeface="Times New Roman" pitchFamily="18" charset="0"/>
              <a:cs typeface="Times New Roman" pitchFamily="18" charset="0"/>
            </a:endParaRPr>
          </a:p>
          <a:p>
            <a:pPr indent="432000" algn="just"/>
            <a:r>
              <a:rPr lang="uk-UA" sz="2700" dirty="0" smtClean="0">
                <a:latin typeface="Times New Roman" pitchFamily="18" charset="0"/>
                <a:cs typeface="Times New Roman" pitchFamily="18" charset="0"/>
              </a:rPr>
              <a:t>Плани вакцинації дітей виконані незадовільно, жодної </a:t>
            </a: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вакцини не отримано в достатній  кількості. </a:t>
            </a:r>
            <a:endParaRPr lang="uk-UA" sz="2700" dirty="0" smtClean="0">
              <a:latin typeface="Times New Roman" pitchFamily="18" charset="0"/>
              <a:cs typeface="Times New Roman" pitchFamily="18" charset="0"/>
            </a:endParaRPr>
          </a:p>
          <a:p>
            <a:pPr indent="432000" algn="just"/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Внаслідок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неповного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   та   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несвоєчасного</a:t>
            </a: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 забезпечення імунобіологічними препаратами обсяги профілактичних щеплень за 12 міс. 2015 р. не виконано по всім контингентам</a:t>
            </a:r>
            <a:r>
              <a:rPr lang="uk-UA" sz="27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Охоплення вакцинацією проти дифтерії в 1 рік виконаний на 64,2% (37,4% - 2014 році).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Охоплення </a:t>
            </a:r>
            <a:r>
              <a:rPr lang="uk-UA" sz="2700" dirty="0" err="1">
                <a:latin typeface="Times New Roman" pitchFamily="18" charset="0"/>
                <a:cs typeface="Times New Roman" pitchFamily="18" charset="0"/>
              </a:rPr>
              <a:t>туберкулінодіагностикою</a:t>
            </a: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 дітей від 4 до 14 років склало</a:t>
            </a:r>
            <a:r>
              <a:rPr lang="uk-UA" sz="27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700" dirty="0">
                <a:latin typeface="Times New Roman" pitchFamily="18" charset="0"/>
                <a:cs typeface="Times New Roman" pitchFamily="18" charset="0"/>
              </a:rPr>
              <a:t>73,1% (62,6% в 2014 році).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 indent="432000" algn="just"/>
            <a:r>
              <a:rPr lang="uk-UA" sz="2700" dirty="0" smtClean="0">
                <a:latin typeface="Times New Roman" pitchFamily="18" charset="0"/>
                <a:cs typeface="Times New Roman" pitchFamily="18" charset="0"/>
              </a:rPr>
              <a:t>Охоплення </a:t>
            </a:r>
            <a:r>
              <a:rPr lang="uk-UA" sz="2700" dirty="0" err="1" smtClean="0">
                <a:latin typeface="Times New Roman" pitchFamily="18" charset="0"/>
                <a:cs typeface="Times New Roman" pitchFamily="18" charset="0"/>
              </a:rPr>
              <a:t>флюорообстеженням</a:t>
            </a:r>
            <a:r>
              <a:rPr lang="uk-UA" sz="2700" dirty="0" smtClean="0">
                <a:latin typeface="Times New Roman" pitchFamily="18" charset="0"/>
                <a:cs typeface="Times New Roman" pitchFamily="18" charset="0"/>
              </a:rPr>
              <a:t> підлітків за 12 місяців 2015 року склало 99,9% (99,8% - в 2014 році).</a:t>
            </a:r>
            <a:endParaRPr lang="ru-RU" sz="2700" dirty="0" smtClean="0">
              <a:latin typeface="Times New Roman" pitchFamily="18" charset="0"/>
              <a:cs typeface="Times New Roman" pitchFamily="18" charset="0"/>
            </a:endParaRPr>
          </a:p>
          <a:p>
            <a:pPr indent="432000"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214422"/>
          <a:ext cx="8715436" cy="5212080"/>
        </p:xfrm>
        <a:graphic>
          <a:graphicData uri="http://schemas.openxmlformats.org/drawingml/2006/table">
            <a:tbl>
              <a:tblPr/>
              <a:tblGrid>
                <a:gridCol w="3571900"/>
                <a:gridCol w="857256"/>
                <a:gridCol w="857256"/>
                <a:gridCol w="857256"/>
                <a:gridCol w="857256"/>
                <a:gridCol w="857256"/>
                <a:gridCol w="857256"/>
              </a:tblGrid>
              <a:tr h="47408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900" spc="45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 err="1" smtClean="0">
                          <a:latin typeface="Times New Roman"/>
                          <a:ea typeface="Times New Roman"/>
                        </a:rPr>
                        <a:t>Комсомоль-ський</a:t>
                      </a:r>
                      <a:r>
                        <a:rPr lang="uk-UA" sz="1900" spc="4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900" spc="45" dirty="0" err="1">
                          <a:latin typeface="Times New Roman"/>
                          <a:ea typeface="Times New Roman"/>
                        </a:rPr>
                        <a:t>районн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Дніпровський </a:t>
                      </a:r>
                      <a:r>
                        <a:rPr lang="uk-UA" sz="1900" spc="45" dirty="0" err="1">
                          <a:latin typeface="Times New Roman"/>
                          <a:ea typeface="Times New Roman"/>
                        </a:rPr>
                        <a:t>районн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Суворовський </a:t>
                      </a:r>
                      <a:r>
                        <a:rPr lang="uk-UA" sz="1900" spc="45" dirty="0" err="1">
                          <a:latin typeface="Times New Roman"/>
                          <a:ea typeface="Times New Roman"/>
                        </a:rPr>
                        <a:t>районн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2014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2015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2014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2015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2014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2015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1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Своєчасність проведення первинного </a:t>
                      </a:r>
                      <a:r>
                        <a:rPr lang="uk-UA" sz="1900" spc="45" dirty="0" err="1" smtClean="0">
                          <a:latin typeface="Times New Roman"/>
                          <a:ea typeface="Times New Roman"/>
                        </a:rPr>
                        <a:t>вакцинального</a:t>
                      </a:r>
                      <a:r>
                        <a:rPr lang="uk-UA" sz="1900" spc="45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комплексу дітям до 1 року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68,6%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54,5%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79,2%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49,2%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88,0%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59,3%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2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Своєчасність проведення первинного </a:t>
                      </a:r>
                      <a:r>
                        <a:rPr lang="uk-UA" sz="1900" spc="45" dirty="0" err="1">
                          <a:latin typeface="Times New Roman"/>
                          <a:ea typeface="Times New Roman"/>
                        </a:rPr>
                        <a:t>вакцинального</a:t>
                      </a: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900" spc="45" dirty="0" smtClean="0">
                          <a:latin typeface="Times New Roman"/>
                          <a:ea typeface="Times New Roman"/>
                        </a:rPr>
                        <a:t>комплексу</a:t>
                      </a:r>
                      <a:r>
                        <a:rPr lang="ru-RU" sz="1900" spc="45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900" spc="45" dirty="0" smtClean="0">
                          <a:latin typeface="Times New Roman"/>
                          <a:ea typeface="Times New Roman"/>
                        </a:rPr>
                        <a:t>розпочато </a:t>
                      </a: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в 3-х міс. віці із числа підлягаючих 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47,5%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24,6%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51,2%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21,5%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66,3%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32,8%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Своєчасність проведення первинного </a:t>
                      </a:r>
                      <a:r>
                        <a:rPr lang="uk-UA" sz="1900" spc="45" dirty="0" err="1">
                          <a:latin typeface="Times New Roman"/>
                          <a:ea typeface="Times New Roman"/>
                        </a:rPr>
                        <a:t>вакцинального</a:t>
                      </a: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900" spc="45" dirty="0" smtClean="0">
                          <a:latin typeface="Times New Roman"/>
                          <a:ea typeface="Times New Roman"/>
                        </a:rPr>
                        <a:t>комплексу</a:t>
                      </a:r>
                      <a:r>
                        <a:rPr lang="ru-RU" sz="1900" spc="45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900" spc="45" dirty="0" smtClean="0">
                          <a:latin typeface="Times New Roman"/>
                          <a:ea typeface="Times New Roman"/>
                        </a:rPr>
                        <a:t>закінчено </a:t>
                      </a: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в 6-ти міс. віці із числа підлягаючих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24,4%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23,6%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42,7%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15,0%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62,0%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21,0%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1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Охоплення </a:t>
                      </a:r>
                      <a:r>
                        <a:rPr lang="uk-UA" sz="1900" spc="45" dirty="0" err="1">
                          <a:latin typeface="Times New Roman"/>
                          <a:ea typeface="Times New Roman"/>
                        </a:rPr>
                        <a:t>новонародже-них</a:t>
                      </a: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 вакцинацією БЦЖ в пологовому будинку на 1000 народжених живими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64,4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34,9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64,9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29,5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>
                          <a:latin typeface="Times New Roman"/>
                          <a:ea typeface="Times New Roman"/>
                        </a:rPr>
                        <a:t>54,4</a:t>
                      </a: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900" spc="45" dirty="0">
                          <a:latin typeface="Times New Roman"/>
                          <a:ea typeface="Times New Roman"/>
                        </a:rPr>
                        <a:t>54,3</a:t>
                      </a: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3950" marR="639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282" y="0"/>
            <a:ext cx="871543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ПОКАЗНИКИ ПОВНОТИ ОХОПЛЕННЯ ВАКЦИНАЦІЄЮ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ДИТЯЧОГО НАСЕЛЕННЯ ЗА 2014-2015 РОКИ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РОЗРІЗІ РАЙОНІВ МІСТА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Особлива увага приділяється профілактиці захворювань серед дитячого населення. Профілактичні медичні огляди неповнолітніх здійснюються згідно рекомендацій Наказу МОЗ України №434 від 29.11.2002 року «Про удосконалення амбулаторно-поліклінічної допомоги дітям в Україні», наказу МОЗ України №465 від 12.12.2002 року «Про удосконалення організації медичної допомоги дітям підліткового віку», наказу МОЗ  України №518/674 від 20.07.2000 «Про забезпечення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медико-педагогічного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контролю за фізичним вихованням учнів загальноосвітніх навчальних закладів» та наказу МОЗ України №682  від 16.08.2010 року «Про удосконалення медичного обслуговування учнів загальноосвітніх навчальних закладів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1"/>
            <a:ext cx="864399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 наглядом педіатричної служби  </a:t>
            </a:r>
            <a:r>
              <a:rPr kumimoji="0" lang="uk-UA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КЗ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«Херсонська міська клінічна лікарня ім. А. і О. Тропіних» за даними на 01.01.16 року знаходиться 21 924 дітей віком від 0 до 18 років, з них 18746 – до 14 років, 3178 – підлітків. Кількість дітей до 1 року зменшилась на 65 дітей  і склала 1234  проти 1299. Обслуговування дітей та підлітків проводиться за дільничним принципом і частково сімейними лікарями.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Всього 24  педіатричних дільниць із середньою чисельністю на 1 педіатричній дільниці – 913 дитини.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929718" cy="66437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457200"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Діти у віці від 3-х до 15-ти років проходять поглиблені медичні огляди в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декретивних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вікових групах: 6 років, 11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, 14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, 15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За 12 місяців 2015 року профілактичними оглядами охоплено 21656 дітей та підлітків - 100%, з них поглиблених 4456 – 100%.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Відсоток дітей, у яких виявлені ті або інші відхилення у стані здоров’я залишається високим і складає 45,2%. 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структурі виявленої патології: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 місце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–  патологія кістково-м’язової системи   – 16,7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%,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ІІ місце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– патологія ока – 10,0%,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ІІІ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місці – патологія нервової системи – 3,7%.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місці – ЛОР - патологія – 3,1%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місці –  патологія серцево-судинної системи – 2,4%,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85720" y="214290"/>
          <a:ext cx="8643998" cy="6357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648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Показник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малюкової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смертності за 12 місяців 2015 року склав 5,15%о проти 6,05%о у 2014 році. </a:t>
            </a:r>
            <a:endParaRPr lang="uk-UA" sz="28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міський</a:t>
            </a:r>
            <a:r>
              <a:rPr kumimoji="0" lang="uk-UA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показник –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8,03%о (7,11%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2014 році), 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обласний</a:t>
            </a:r>
            <a:r>
              <a:rPr kumimoji="0" lang="uk-UA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показник –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8,04%о (8,34%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2014 році), 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Дніпровський район – 5,40%о (8,31%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2014 році), 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Суворовський район –  12,75%о (5,48%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2014 році). </a:t>
            </a:r>
          </a:p>
          <a:p>
            <a:pPr indent="457200"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Показник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перинатальної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смертності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12 місяців 2015 року склав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7,7%о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6,8%о у 2014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міський</a:t>
            </a:r>
            <a:r>
              <a:rPr kumimoji="0" lang="uk-UA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показник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9,5%о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6,1%о у 2014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),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обласний</a:t>
            </a:r>
            <a:r>
              <a:rPr kumimoji="0" lang="uk-UA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показник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9,4%о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9,0%о у 2014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),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Дніпровський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район –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6,9%о 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7,2%о у 2014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),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Суворовський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район –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13,4%о 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5,3%о у 2014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14282" y="285728"/>
          <a:ext cx="8715436" cy="628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14282" y="285728"/>
          <a:ext cx="8715436" cy="6357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"/>
            <a:ext cx="8858312" cy="6684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структурі причин смерті до 1 року</a:t>
            </a:r>
            <a:r>
              <a:rPr kumimoji="0" lang="uk-UA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хвороби новонароджених - 6 випадків. З 6 померлих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народились недоношеними, з них 2 дитини народилось з вагою до 1кг, 1 дитина – до 1,5кг,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 складає 83,3% від усіх померлих. </a:t>
            </a:r>
          </a:p>
          <a:p>
            <a:pPr indent="342900" algn="just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У  лікарні медичний персонал пологових відділень, жіночих консультацій та дитячих поліклінік продовжує навчання по 18 годинній програмі, включаючи  3 годинну  клінічну практику, по сучасним аспектам грудного вигодовування. В листопаді 2015 року лікарня пройшла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переакредитацію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та підтвердила статус «Лікарня доброзичлива до дитини».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just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uk-UA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базі дитячої поліклініки № 2 ефективно працює  Кабінет медичної допомоги підліткам та молоді «Клініка, дружня до молоді», який також у жовтні 2015 року був </a:t>
            </a:r>
            <a:r>
              <a:rPr lang="uk-UA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переакредитований</a:t>
            </a:r>
            <a:r>
              <a:rPr lang="uk-UA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відповідність статусу. Кабінет надає медико-соціальні послуги підліткам та молоді на основі дружнього підходу, основними принципами якого є добровільність, доброзичливість та доступність.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За 2015 рік звернулось за допомогою 3785 осіб. </a:t>
            </a:r>
          </a:p>
          <a:p>
            <a:pPr indent="457200" algn="just"/>
            <a:endParaRPr lang="ru-RU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285728"/>
            <a:ext cx="892971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 метою подальшого поліпшення надання медичної допомоги дитячому населенню району, основними задачами є: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Забезпечити виконання наказів МОЗ України, протоколів та стандартів, що регламентують надання медичної допомоги дітям.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Продовжити роботу направлену на зниження захворюваності дитячого населення.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Постійно проводити роботу по виконанню державних та місцевих програм щодо надання медичної допомоги дитячому населенню.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Постійно аналізувався стан  диспансерного спостереження за дітьми з хронічною патологією та їх оздоровлення на кожній дільниці.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643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uk-UA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Забезпечити виконання плану заходів, спрямованих на попередження та зниження </a:t>
            </a:r>
            <a:r>
              <a:rPr lang="uk-UA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малюкової</a:t>
            </a:r>
            <a:r>
              <a:rPr lang="uk-UA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смертності.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uk-UA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Постійно проводити роботу над підвищенням теоретичних і практичних знань та навичок медичних працівників (конференції, заліки, стажування на робочому місці).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uk-UA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Посилити роботу щодо інформування населення, особливо молоді, з питань здорового способу життя, профілактики інфекційних захворювань,  репродуктивного здоров’я.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1000108"/>
          <a:ext cx="8501121" cy="5429291"/>
        </p:xfrm>
        <a:graphic>
          <a:graphicData uri="http://schemas.openxmlformats.org/drawingml/2006/table">
            <a:tbl>
              <a:tblPr/>
              <a:tblGrid>
                <a:gridCol w="2777298"/>
                <a:gridCol w="1907941"/>
                <a:gridCol w="1907941"/>
                <a:gridCol w="1907941"/>
              </a:tblGrid>
              <a:tr h="7756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</a:rPr>
                        <a:t>Дитяче  населення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</a:rPr>
                        <a:t>2013 рік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</a:rPr>
                        <a:t>2014 рік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Times New Roman"/>
                          <a:ea typeface="Times New Roman"/>
                        </a:rPr>
                        <a:t>2015 рік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6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Всього від 0 до 18 років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21 347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21 656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21 924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6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До 14 років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17742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18409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18746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6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у т.ч. до 1 року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1238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1299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1234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6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Від 0 до 6 років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9186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9363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9220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6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Від 7 до 14 років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8556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9046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9526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6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Від 15 до 18 років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3605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3247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3178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4244" marR="642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3570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ВІКОВИЙ СКЛАД ДИТЯЧОГО НАСЕЛЕННЯ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66623"/>
            <a:ext cx="87154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Укомплектованість лікарями фізичними особами до штатних посад складає 52,7%, дільничними лікарями – 75,6%.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Атестованість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лікарів-педіатрів складає 100%.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Укомплектованість медсестрами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82,1%.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Атестованість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79,5%.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аналізі основних показників роботи амбулаторно-поліклінічної служби відмічається зниження відвідувань до лікаря у поліклініці з розрахунку на 1 тис. дитячого населення на 5,2% – (14519,9 – 15331,7), та зростання відвідувань на дому на 2,7% (2890,4 – 2814,4). В середньому в день здійснюється 210 відвідування лікарів до дітей на дому. На 1 дитину в рік 17,3 відвідувань, з них – 14,5 у поліклініці, 2,8 -  на дому.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500174"/>
          <a:ext cx="8858314" cy="4905411"/>
        </p:xfrm>
        <a:graphic>
          <a:graphicData uri="http://schemas.openxmlformats.org/drawingml/2006/table">
            <a:tbl>
              <a:tblPr/>
              <a:tblGrid>
                <a:gridCol w="785818"/>
                <a:gridCol w="1524011"/>
                <a:gridCol w="1309697"/>
                <a:gridCol w="1309697"/>
                <a:gridCol w="1309697"/>
                <a:gridCol w="1309697"/>
                <a:gridCol w="1309697"/>
              </a:tblGrid>
              <a:tr h="17859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uk-UA" sz="24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Рік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Відвідало </a:t>
                      </a:r>
                      <a:r>
                        <a:rPr lang="uk-UA" sz="2400" dirty="0" err="1">
                          <a:latin typeface="Times New Roman"/>
                          <a:ea typeface="Times New Roman"/>
                        </a:rPr>
                        <a:t>поліклі-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Times New Roman"/>
                        </a:rPr>
                        <a:t>ніку</a:t>
                      </a: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 усього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З приводу </a:t>
                      </a:r>
                      <a:r>
                        <a:rPr lang="uk-UA" sz="2400" dirty="0" err="1">
                          <a:latin typeface="Times New Roman"/>
                          <a:ea typeface="Times New Roman"/>
                        </a:rPr>
                        <a:t>захворю-вань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З приводу проф. оглядів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(%)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Усього </a:t>
                      </a:r>
                      <a:r>
                        <a:rPr lang="uk-UA" sz="2400" dirty="0" err="1">
                          <a:latin typeface="Times New Roman"/>
                          <a:ea typeface="Times New Roman"/>
                        </a:rPr>
                        <a:t>відвіду-вань</a:t>
                      </a: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 на дому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Times New Roman"/>
                        </a:rPr>
                        <a:t>Відвіду-вання</a:t>
                      </a: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 з приводу </a:t>
                      </a:r>
                      <a:r>
                        <a:rPr lang="uk-UA" sz="2400" dirty="0" err="1">
                          <a:latin typeface="Times New Roman"/>
                          <a:ea typeface="Times New Roman"/>
                        </a:rPr>
                        <a:t>захво-рювань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 err="1">
                          <a:latin typeface="Times New Roman"/>
                          <a:ea typeface="Times New Roman"/>
                        </a:rPr>
                        <a:t>Патро-нажів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55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2013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334714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15,7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119709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5,6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215004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10,1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57771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2,7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51698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2,4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6073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10,5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55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2014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332024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15,3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128756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5,9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203268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9,4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60949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2,8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54789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2,5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6160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10,1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55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2015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318329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14,5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126928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>
                          <a:latin typeface="Times New Roman"/>
                          <a:ea typeface="Times New Roman"/>
                        </a:rPr>
                        <a:t>5,7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191401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8,8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63370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2,8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57186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2,6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6184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400" dirty="0">
                          <a:latin typeface="Times New Roman"/>
                          <a:ea typeface="Times New Roman"/>
                        </a:rPr>
                        <a:t>9,8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58757" marR="58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СТРУКТУРА </a:t>
            </a:r>
            <a:r>
              <a:rPr kumimoji="0" lang="uk-UA" sz="2400" b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АМБУЛАТОРНО-ПОЛІКЛІНІЧНИХ</a:t>
            </a:r>
            <a:r>
              <a:rPr kumimoji="0" lang="uk-UA" sz="2400" b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4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ВІДВІДУВАНЬ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ПЕДІАТРИЧНІЙ СЛУЖБІ ЗА 2013-2015 РОКИ</a:t>
            </a:r>
            <a:endParaRPr kumimoji="0" lang="uk-UA" sz="2400" b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214282" y="214290"/>
          <a:ext cx="8715436" cy="6357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214291"/>
            <a:ext cx="9144000" cy="6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0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2015 році показник поширеності захворювань знизився на 9,9% і складає 1502,0 проти 1667,6.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000" algn="just" defTabSz="914400" rtl="0" eaLnBrk="0" fontAlgn="base" latinLnBrk="0" hangingPunct="0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Первинна захворюваність знизилась на 11,1% і склала 1238,8 проти 1394,4.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000" algn="just" defTabSz="914400" rtl="0" eaLnBrk="0" fontAlgn="base" latinLnBrk="0" hangingPunct="0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структурі захворюваності  в 2015 році: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000" algn="just" defTabSz="914400" rtl="0" eaLnBrk="0" fontAlgn="base" latinLnBrk="0" hangingPunct="0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І місці – хвороби органів дихання – 966,3 (1034,2),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000" algn="just" defTabSz="914400" rtl="0" eaLnBrk="0" fontAlgn="base" latinLnBrk="0" hangingPunct="0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 ІІ місці – хвороби очей – 50,9 (76,6),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000" algn="just" defTabSz="914400" rtl="0" eaLnBrk="0" fontAlgn="base" latinLnBrk="0" hangingPunct="0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ІІІ місці – хвороби нервової системи – 48,3 (46,2),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000" algn="just" defTabSz="914400" rtl="0" eaLnBrk="0" fontAlgn="base" latinLnBrk="0" hangingPunct="0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IV місці – інфекційна захворюваність – 34,8 (52,1),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000" algn="just" defTabSz="914400" rtl="0" eaLnBrk="0" fontAlgn="base" latinLnBrk="0" hangingPunct="0">
              <a:lnSpc>
                <a:spcPts val="33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V місці – травми – 32,3 (42,3).</a:t>
            </a:r>
          </a:p>
          <a:p>
            <a:pPr indent="450000" algn="just" eaLnBrk="0" fontAlgn="base" hangingPunct="0">
              <a:lnSpc>
                <a:spcPts val="3360"/>
              </a:lnSpc>
              <a:spcBef>
                <a:spcPct val="0"/>
              </a:spcBef>
              <a:spcAft>
                <a:spcPct val="0"/>
              </a:spcAft>
            </a:pP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Інфекційна захворюваність знизилась на 33,2% і склала 34,8 проти 52,1 на 10 тис. дитячого населення., за рахунок  крапельних інфекцій (переважно вітряна віспа).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51180"/>
            <a:ext cx="8715436" cy="711579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342900"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зареєстровано випадків дифтерії,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епід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паротиту, краснухи, кору. Зареєстровано 6 випадків кашлюку, 2 з них до року (0 – у 2014р.)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Дніпровський р-н – 3 випадки, Суворовський р-н – 4 випадки.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Відмічається зниження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ГЕК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13,0%.</a:t>
            </a: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Зареєстровано 2 випадки сальмонельозу у дітей і 3 випадки носія сальмонельозу.  Зареєстровано 1 випадок туберкульозу  органів дихання та 1 випадок туберкульозу кісток ( 1 в 2014 році). Дніпровський р-н – 3 випадки ( 1 в 2014 році), Суворовський р-н – 3 випадки ( 1 в 2014 році). Всього по місту зареєстровано 7 (проти 3) випадків туберкульозу - 3 у підлітка, 1 у дитини ( в 2014 році 1 у дітей, 2 у підлітків).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1"/>
            <a:ext cx="8715436" cy="635798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indent="432000" algn="just" fontAlgn="base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Захворюваність серед дітей 1 року життя знизилась на 8,9% і склала 1135,3 проти 1247,3 у 2014 році. Відмічається зниження захворювань нервової системи, хвороб вуха, ока, шкіри, органів дихання та вроджених аномалій. Захворюваність новонароджених зросла на 16,8% і склала 167,8 проти 143,6 на 1 тис. новонароджених за рахунок зростання: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320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Інфекцій, специфічних для періоду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новонародженості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69,7 проти 50,4;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320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Гіпотрофій – 19,9 проти 17,6;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320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Зниження відмічається за рахунок: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320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вроджених аномалій – 16,1 проти 19,8;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320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вроджена пневмонія – 3,0 проти 6,8;</a:t>
            </a:r>
          </a:p>
          <a:p>
            <a:pPr lvl="0" indent="4320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66700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гемолітичної хвороби – 1,5 проти 2,3.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140</TotalTime>
  <Words>1878</Words>
  <Application>Microsoft Office PowerPoint</Application>
  <PresentationFormat>Экран (4:3)</PresentationFormat>
  <Paragraphs>223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AlexSoft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тропинка детство</dc:creator>
  <cp:lastModifiedBy>тропинка детство</cp:lastModifiedBy>
  <cp:revision>16</cp:revision>
  <dcterms:created xsi:type="dcterms:W3CDTF">2016-02-26T11:52:05Z</dcterms:created>
  <dcterms:modified xsi:type="dcterms:W3CDTF">2016-03-04T09:11:17Z</dcterms:modified>
</cp:coreProperties>
</file>